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89" r:id="rId2"/>
    <p:sldId id="288" r:id="rId3"/>
    <p:sldId id="28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90" r:id="rId12"/>
    <p:sldId id="266" r:id="rId13"/>
    <p:sldId id="264" r:id="rId14"/>
    <p:sldId id="265" r:id="rId15"/>
    <p:sldId id="267" r:id="rId16"/>
    <p:sldId id="291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2" r:id="rId28"/>
    <p:sldId id="293" r:id="rId29"/>
    <p:sldId id="294" r:id="rId30"/>
    <p:sldId id="278" r:id="rId31"/>
    <p:sldId id="279" r:id="rId32"/>
    <p:sldId id="280" r:id="rId33"/>
    <p:sldId id="281" r:id="rId34"/>
    <p:sldId id="282" r:id="rId35"/>
    <p:sldId id="283" r:id="rId36"/>
    <p:sldId id="296" r:id="rId37"/>
    <p:sldId id="295" r:id="rId38"/>
    <p:sldId id="284" r:id="rId39"/>
    <p:sldId id="285" r:id="rId40"/>
    <p:sldId id="28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36AC6-A32F-4896-BAC8-337FC62BAAAF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D51CE-8414-441C-BA70-BD9C59A9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37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png"/><Relationship Id="rId7" Type="http://schemas.openxmlformats.org/officeDocument/2006/relationships/image" Target="../media/image10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off-Policy MC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importance sampling to reweigh experiences</a:t>
            </a:r>
          </a:p>
          <a:p>
            <a:pPr lvl="1"/>
            <a:r>
              <a:rPr lang="en-US" dirty="0"/>
              <a:t>As the environment follows an MDP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importance weight is the product of the series of actions under two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47" y="2680670"/>
            <a:ext cx="7140809" cy="1596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94" y="4969860"/>
            <a:ext cx="6323982" cy="8395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45898" y="4999839"/>
            <a:ext cx="2873228" cy="826316"/>
            <a:chOff x="7545898" y="4999839"/>
            <a:chExt cx="2873228" cy="826316"/>
          </a:xfrm>
        </p:grpSpPr>
        <p:sp>
          <p:nvSpPr>
            <p:cNvPr id="9" name="Rectangle 8"/>
            <p:cNvSpPr/>
            <p:nvPr/>
          </p:nvSpPr>
          <p:spPr>
            <a:xfrm>
              <a:off x="7545898" y="4999839"/>
              <a:ext cx="1111541" cy="8263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33607" y="5083728"/>
              <a:ext cx="1585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Source of large variance!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43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vs., MC vs., DP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all do approximations, but in different components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22" y="3186023"/>
            <a:ext cx="4919332" cy="128562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81911" y="2751589"/>
            <a:ext cx="4492305" cy="826316"/>
            <a:chOff x="4181911" y="2751589"/>
            <a:chExt cx="4492305" cy="826316"/>
          </a:xfrm>
        </p:grpSpPr>
        <p:sp>
          <p:nvSpPr>
            <p:cNvPr id="9" name="TextBox 8"/>
            <p:cNvSpPr txBox="1"/>
            <p:nvPr/>
          </p:nvSpPr>
          <p:spPr>
            <a:xfrm>
              <a:off x="4181911" y="2751589"/>
              <a:ext cx="4492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MC approximates expectation by sampling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2580" y="3196206"/>
              <a:ext cx="822121" cy="3816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93265" y="4089634"/>
            <a:ext cx="5763238" cy="809754"/>
            <a:chOff x="5893265" y="4089634"/>
            <a:chExt cx="5763238" cy="809754"/>
          </a:xfrm>
        </p:grpSpPr>
        <p:sp>
          <p:nvSpPr>
            <p:cNvPr id="13" name="Rectangle 12"/>
            <p:cNvSpPr/>
            <p:nvPr/>
          </p:nvSpPr>
          <p:spPr>
            <a:xfrm>
              <a:off x="5901655" y="4089634"/>
              <a:ext cx="1103152" cy="3816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93265" y="4530056"/>
                  <a:ext cx="57632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DP approximates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based on current value estimate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265" y="4530056"/>
                  <a:ext cx="576323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5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2650921" y="4093828"/>
            <a:ext cx="4324526" cy="1409730"/>
            <a:chOff x="2650921" y="4093828"/>
            <a:chExt cx="4324526" cy="1409730"/>
          </a:xfrm>
        </p:grpSpPr>
        <p:sp>
          <p:nvSpPr>
            <p:cNvPr id="17" name="Rectangle 16"/>
            <p:cNvSpPr/>
            <p:nvPr/>
          </p:nvSpPr>
          <p:spPr>
            <a:xfrm>
              <a:off x="4706223" y="4093828"/>
              <a:ext cx="641759" cy="3816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2295" y="4156746"/>
              <a:ext cx="1103152" cy="3816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50921" y="4857227"/>
                  <a:ext cx="42993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TD approximates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 based on current value estimate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 by a single sample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921" y="4857227"/>
                  <a:ext cx="4299359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176" t="-3846" r="-147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61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4F40-D08F-430B-834F-8C0E5D43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74CA-7466-784A-9090-0DECC1844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error accumulates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B7899-F053-4941-50CF-5C209302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7C4C-D632-B611-A603-9DB1073A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2C76E-800A-E0F2-DE54-E4B65AF3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37EBB6-6464-C108-792F-ED3AC64B349D}"/>
              </a:ext>
            </a:extLst>
          </p:cNvPr>
          <p:cNvGrpSpPr/>
          <p:nvPr/>
        </p:nvGrpSpPr>
        <p:grpSpPr>
          <a:xfrm>
            <a:off x="1852692" y="2335426"/>
            <a:ext cx="9956248" cy="3297295"/>
            <a:chOff x="1852692" y="2335426"/>
            <a:chExt cx="9956248" cy="32972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2481D8-A236-884C-7855-EB03F89A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2692" y="2592288"/>
              <a:ext cx="9323995" cy="30404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656178-06AF-396C-88CD-5F6CADF535F4}"/>
                </a:ext>
              </a:extLst>
            </p:cNvPr>
            <p:cNvSpPr txBox="1"/>
            <p:nvPr/>
          </p:nvSpPr>
          <p:spPr>
            <a:xfrm>
              <a:off x="9228438" y="2335426"/>
              <a:ext cx="1948249" cy="902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8B63E8-63DA-2204-3008-BB994618C035}"/>
                </a:ext>
              </a:extLst>
            </p:cNvPr>
            <p:cNvSpPr txBox="1"/>
            <p:nvPr/>
          </p:nvSpPr>
          <p:spPr>
            <a:xfrm>
              <a:off x="9860691" y="4440157"/>
              <a:ext cx="1948249" cy="902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C51028-130B-A489-72EB-B3005243E139}"/>
              </a:ext>
            </a:extLst>
          </p:cNvPr>
          <p:cNvGrpSpPr/>
          <p:nvPr/>
        </p:nvGrpSpPr>
        <p:grpSpPr>
          <a:xfrm>
            <a:off x="6120269" y="1376164"/>
            <a:ext cx="4714546" cy="612300"/>
            <a:chOff x="6120269" y="1376164"/>
            <a:chExt cx="4714546" cy="612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788961-89FB-E981-5C38-233486D8F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8027" y="1376164"/>
              <a:ext cx="3646788" cy="6123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E4869A-9C9A-5D23-12B2-45F41226E0F0}"/>
                </a:ext>
              </a:extLst>
            </p:cNvPr>
            <p:cNvSpPr txBox="1"/>
            <p:nvPr/>
          </p:nvSpPr>
          <p:spPr>
            <a:xfrm>
              <a:off x="6120269" y="1466463"/>
              <a:ext cx="109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Reminder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2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vs., MC in a toy example: random walk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21" y="1855263"/>
            <a:ext cx="7973334" cy="96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967" y="3183622"/>
            <a:ext cx="3443599" cy="3095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16" y="3175233"/>
            <a:ext cx="3902502" cy="3160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88" y="3263237"/>
            <a:ext cx="4694940" cy="318044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40915" y="1470171"/>
            <a:ext cx="5578228" cy="276999"/>
            <a:chOff x="3340915" y="1470171"/>
            <a:chExt cx="5578228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340915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915" y="1470171"/>
                  <a:ext cx="42319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594" t="-2174" r="-159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611847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1847" y="1470171"/>
                  <a:ext cx="42319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043" t="-2174" r="-1449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912141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141" y="1470171"/>
                  <a:ext cx="42319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043" t="-2174" r="-1449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20155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155" y="1470171"/>
                  <a:ext cx="42319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594" t="-2174" r="-159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495950" y="1470171"/>
                  <a:ext cx="4231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5/6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5950" y="1470171"/>
                  <a:ext cx="42319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3043" t="-2174" r="-1449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4CF1549-18BA-ACD1-7799-3593CF15020D}"/>
              </a:ext>
            </a:extLst>
          </p:cNvPr>
          <p:cNvSpPr txBox="1"/>
          <p:nvPr/>
        </p:nvSpPr>
        <p:spPr>
          <a:xfrm>
            <a:off x="2073816" y="1447897"/>
            <a:ext cx="134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to?</a:t>
            </a:r>
          </a:p>
        </p:txBody>
      </p:sp>
    </p:spTree>
    <p:extLst>
      <p:ext uri="{BB962C8B-B14F-4D97-AF65-F5344CB8AC3E}">
        <p14:creationId xmlns:p14="http://schemas.microsoft.com/office/powerpoint/2010/main" val="5620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TD: sampling + bootstrapping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73" y="2466362"/>
            <a:ext cx="6429776" cy="36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unified view of RL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62" y="1649297"/>
            <a:ext cx="5205444" cy="47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batch TD vs., batch MC in a toy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75" y="2365696"/>
            <a:ext cx="5804576" cy="1643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4162" y="1912689"/>
            <a:ext cx="5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following experiences: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92585" y="4486013"/>
                <a:ext cx="1598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6/8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85" y="4486013"/>
                <a:ext cx="1598964" cy="276999"/>
              </a:xfrm>
              <a:prstGeom prst="rect">
                <a:avLst/>
              </a:prstGeom>
              <a:blipFill>
                <a:blip r:embed="rId3"/>
                <a:stretch>
                  <a:fillRect l="-4943" t="-28889" r="-456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75058" y="4486013"/>
                <a:ext cx="1226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=6/8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58" y="4486013"/>
                <a:ext cx="1226233" cy="276999"/>
              </a:xfrm>
              <a:prstGeom prst="rect">
                <a:avLst/>
              </a:prstGeom>
              <a:blipFill>
                <a:blip r:embed="rId4"/>
                <a:stretch>
                  <a:fillRect l="-3980" t="-2222" r="-497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768207" y="4538444"/>
            <a:ext cx="3896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 MC minimizes </a:t>
            </a:r>
            <a:r>
              <a:rPr lang="en-US" u="sng" dirty="0"/>
              <a:t>mean square error</a:t>
            </a:r>
            <a:r>
              <a:rPr lang="en-US" dirty="0"/>
              <a:t> on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 TD minimizes negative </a:t>
            </a:r>
            <a:r>
              <a:rPr lang="en-US" u="sng" dirty="0"/>
              <a:t>log-likelihood</a:t>
            </a:r>
            <a:r>
              <a:rPr lang="en-US" dirty="0"/>
              <a:t> under Markov process model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70254" y="1000259"/>
            <a:ext cx="2613290" cy="888740"/>
            <a:chOff x="8590208" y="3322749"/>
            <a:chExt cx="2613290" cy="888740"/>
          </a:xfrm>
        </p:grpSpPr>
        <p:sp>
          <p:nvSpPr>
            <p:cNvPr id="13" name="TextBox 12"/>
            <p:cNvSpPr txBox="1"/>
            <p:nvPr/>
          </p:nvSpPr>
          <p:spPr>
            <a:xfrm>
              <a:off x="8711967" y="3842157"/>
              <a:ext cx="2491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Experience replay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8590208" y="3322749"/>
              <a:ext cx="231819" cy="54520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133" y="4341290"/>
            <a:ext cx="776474" cy="521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716" y="4200508"/>
            <a:ext cx="1103963" cy="521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313" y="4256317"/>
            <a:ext cx="1103963" cy="52144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743200" y="4763012"/>
            <a:ext cx="1971413" cy="677464"/>
            <a:chOff x="2743200" y="4763012"/>
            <a:chExt cx="1971413" cy="677464"/>
          </a:xfrm>
        </p:grpSpPr>
        <p:sp>
          <p:nvSpPr>
            <p:cNvPr id="10" name="TextBox 9"/>
            <p:cNvSpPr txBox="1"/>
            <p:nvPr/>
          </p:nvSpPr>
          <p:spPr>
            <a:xfrm>
              <a:off x="2743200" y="5071144"/>
              <a:ext cx="1971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MC’s perspective</a:t>
              </a:r>
            </a:p>
          </p:txBody>
        </p:sp>
        <p:cxnSp>
          <p:nvCxnSpPr>
            <p:cNvPr id="20" name="Straight Arrow Connector 19"/>
            <p:cNvCxnSpPr>
              <a:stCxn id="10" idx="0"/>
              <a:endCxn id="8" idx="2"/>
            </p:cNvCxnSpPr>
            <p:nvPr/>
          </p:nvCxnSpPr>
          <p:spPr>
            <a:xfrm flipV="1">
              <a:off x="3728907" y="4763012"/>
              <a:ext cx="663160" cy="3081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035639" y="4786648"/>
            <a:ext cx="2074031" cy="662217"/>
            <a:chOff x="5035639" y="4786648"/>
            <a:chExt cx="2074031" cy="662217"/>
          </a:xfrm>
        </p:grpSpPr>
        <p:sp>
          <p:nvSpPr>
            <p:cNvPr id="11" name="TextBox 10"/>
            <p:cNvSpPr txBox="1"/>
            <p:nvPr/>
          </p:nvSpPr>
          <p:spPr>
            <a:xfrm>
              <a:off x="5138257" y="5079533"/>
              <a:ext cx="1971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TD’s perspective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35639" y="4786648"/>
              <a:ext cx="631065" cy="3305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BF4584-BC53-62E4-960F-C94B5853F46D}"/>
                  </a:ext>
                </a:extLst>
              </p:cNvPr>
              <p:cNvSpPr txBox="1"/>
              <p:nvPr/>
            </p:nvSpPr>
            <p:spPr>
              <a:xfrm>
                <a:off x="3581400" y="4004941"/>
                <a:ext cx="9074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BF4584-BC53-62E4-960F-C94B5853F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004941"/>
                <a:ext cx="907493" cy="276999"/>
              </a:xfrm>
              <a:prstGeom prst="rect">
                <a:avLst/>
              </a:prstGeom>
              <a:blipFill>
                <a:blip r:embed="rId6"/>
                <a:stretch>
                  <a:fillRect l="-16667" t="-27273" r="-833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3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TD vs., MC vs., DP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all do approximations, but in different components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22" y="3186023"/>
            <a:ext cx="4919332" cy="128562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81911" y="2751589"/>
            <a:ext cx="4492305" cy="826316"/>
            <a:chOff x="4181911" y="2751589"/>
            <a:chExt cx="4492305" cy="826316"/>
          </a:xfrm>
        </p:grpSpPr>
        <p:sp>
          <p:nvSpPr>
            <p:cNvPr id="9" name="TextBox 8"/>
            <p:cNvSpPr txBox="1"/>
            <p:nvPr/>
          </p:nvSpPr>
          <p:spPr>
            <a:xfrm>
              <a:off x="4181911" y="2751589"/>
              <a:ext cx="4492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MC approximates expectation by sampling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2580" y="3196206"/>
              <a:ext cx="822121" cy="3816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93265" y="4089634"/>
            <a:ext cx="5763238" cy="809754"/>
            <a:chOff x="5893265" y="4089634"/>
            <a:chExt cx="5763238" cy="809754"/>
          </a:xfrm>
        </p:grpSpPr>
        <p:sp>
          <p:nvSpPr>
            <p:cNvPr id="13" name="Rectangle 12"/>
            <p:cNvSpPr/>
            <p:nvPr/>
          </p:nvSpPr>
          <p:spPr>
            <a:xfrm>
              <a:off x="5901655" y="4089634"/>
              <a:ext cx="1103152" cy="381699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93265" y="4530056"/>
                  <a:ext cx="57632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DP approximates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based on current value estimate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265" y="4530056"/>
                  <a:ext cx="576323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5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2650921" y="4093828"/>
            <a:ext cx="4324526" cy="1409730"/>
            <a:chOff x="2650921" y="4093828"/>
            <a:chExt cx="4324526" cy="1409730"/>
          </a:xfrm>
        </p:grpSpPr>
        <p:sp>
          <p:nvSpPr>
            <p:cNvPr id="17" name="Rectangle 16"/>
            <p:cNvSpPr/>
            <p:nvPr/>
          </p:nvSpPr>
          <p:spPr>
            <a:xfrm>
              <a:off x="4706223" y="4093828"/>
              <a:ext cx="641759" cy="3816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2295" y="4156746"/>
              <a:ext cx="1103152" cy="3816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50921" y="4857227"/>
                  <a:ext cx="42993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TD approximates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 based on current value estimate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 by a single sample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921" y="4857227"/>
                  <a:ext cx="4299359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176" t="-3846" r="-147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81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TD control: </a:t>
            </a:r>
            <a:r>
              <a:rPr lang="en-US" dirty="0" err="1"/>
              <a:t>Sarsa</a:t>
            </a: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the action value function using TD method</a:t>
            </a:r>
          </a:p>
          <a:p>
            <a:endParaRPr lang="en-US" sz="3600" dirty="0"/>
          </a:p>
          <a:p>
            <a:pPr lvl="1"/>
            <a:r>
              <a:rPr lang="en-US" dirty="0"/>
              <a:t>Exploration? Everything we have learnt about it applies here!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50" y="2320521"/>
            <a:ext cx="7211559" cy="532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46" y="3380764"/>
            <a:ext cx="7617205" cy="33544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940341" y="5830349"/>
            <a:ext cx="5448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2E7D04E-F503-3CBD-B2ED-C8C189DEB3E2}"/>
              </a:ext>
            </a:extLst>
          </p:cNvPr>
          <p:cNvSpPr/>
          <p:nvPr/>
        </p:nvSpPr>
        <p:spPr>
          <a:xfrm>
            <a:off x="4733365" y="4885765"/>
            <a:ext cx="3334870" cy="268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TD control: Q-learning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55" y="2217620"/>
            <a:ext cx="8692346" cy="35835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48518" y="4516192"/>
            <a:ext cx="36621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49985" y="4714615"/>
            <a:ext cx="1417739" cy="3984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vs., Q-learning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97" y="1426131"/>
            <a:ext cx="5972961" cy="2630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80" y="4222588"/>
            <a:ext cx="5971032" cy="24616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9182" y="3133288"/>
            <a:ext cx="4370664" cy="24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4179" y="5951989"/>
            <a:ext cx="952151" cy="24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83541" y="6174297"/>
            <a:ext cx="159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5916" y="5276675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it off-policy?</a:t>
            </a:r>
          </a:p>
        </p:txBody>
      </p:sp>
    </p:spTree>
    <p:extLst>
      <p:ext uri="{BB962C8B-B14F-4D97-AF65-F5344CB8AC3E}">
        <p14:creationId xmlns:p14="http://schemas.microsoft.com/office/powerpoint/2010/main" val="21410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84" y="3503631"/>
            <a:ext cx="4385597" cy="2976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discounting-aware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application of importance sampling causes high variance in value estimation</a:t>
            </a:r>
          </a:p>
          <a:p>
            <a:pPr lvl="1"/>
            <a:r>
              <a:rPr lang="en-US" dirty="0"/>
              <a:t>Importance weight is a product of a series of probability ratios</a:t>
            </a:r>
          </a:p>
          <a:p>
            <a:pPr lvl="1"/>
            <a:r>
              <a:rPr lang="en-US" dirty="0"/>
              <a:t>Return is a sum of an exponentially decaying series!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810724" y="4817488"/>
            <a:ext cx="2382474" cy="677703"/>
            <a:chOff x="4810724" y="4817488"/>
            <a:chExt cx="2382474" cy="677703"/>
          </a:xfrm>
        </p:grpSpPr>
        <p:sp>
          <p:nvSpPr>
            <p:cNvPr id="11" name="Rectangle 10"/>
            <p:cNvSpPr/>
            <p:nvPr/>
          </p:nvSpPr>
          <p:spPr>
            <a:xfrm>
              <a:off x="4878560" y="5159631"/>
              <a:ext cx="645952" cy="33556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0724" y="4817488"/>
              <a:ext cx="2382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Will be small!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51" y="5853909"/>
            <a:ext cx="5493820" cy="6081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91403" y="5150519"/>
            <a:ext cx="4769181" cy="369909"/>
            <a:chOff x="5591403" y="5150519"/>
            <a:chExt cx="4769181" cy="369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78110" y="5150519"/>
                  <a:ext cx="2382474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Flat partial 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8110" y="5150519"/>
                  <a:ext cx="2382474" cy="369909"/>
                </a:xfrm>
                <a:prstGeom prst="rect">
                  <a:avLst/>
                </a:prstGeom>
                <a:blipFill>
                  <a:blip r:embed="rId4"/>
                  <a:stretch>
                    <a:fillRect l="-2302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5591403" y="5482025"/>
              <a:ext cx="22925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836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vs., Q-learning in a toy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77" y="2943736"/>
            <a:ext cx="5102265" cy="2479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09" y="2417937"/>
            <a:ext cx="4622266" cy="2854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8724" y="5364091"/>
            <a:ext cx="331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Randomness comes from policy, rather than environment in this example!</a:t>
            </a:r>
          </a:p>
        </p:txBody>
      </p:sp>
    </p:spTree>
    <p:extLst>
      <p:ext uri="{BB962C8B-B14F-4D97-AF65-F5344CB8AC3E}">
        <p14:creationId xmlns:p14="http://schemas.microsoft.com/office/powerpoint/2010/main" val="3793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sampling one action for next state, compute the expectation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01" y="2733541"/>
            <a:ext cx="8836438" cy="57900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794013" y="3200400"/>
            <a:ext cx="2926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444208" y="3389152"/>
            <a:ext cx="5495972" cy="3419465"/>
            <a:chOff x="2444208" y="3389152"/>
            <a:chExt cx="5495972" cy="341946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4208" y="3389152"/>
              <a:ext cx="5495972" cy="341946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474752" y="3695350"/>
              <a:ext cx="220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100k episodes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9750" y="5612234"/>
              <a:ext cx="220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100 episodes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33894" y="3344214"/>
            <a:ext cx="319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Is this on-policy or off-policy?</a:t>
            </a:r>
          </a:p>
        </p:txBody>
      </p:sp>
    </p:spTree>
    <p:extLst>
      <p:ext uri="{BB962C8B-B14F-4D97-AF65-F5344CB8AC3E}">
        <p14:creationId xmlns:p14="http://schemas.microsoft.com/office/powerpoint/2010/main" val="6468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Maximization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maximum to choose an action and also treat it as an estimate of the maximum of the true value</a:t>
            </a:r>
          </a:p>
          <a:p>
            <a:pPr lvl="1"/>
            <a:r>
              <a:rPr lang="en-US" dirty="0"/>
              <a:t>Q-learning as an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49" y="3104012"/>
            <a:ext cx="7027541" cy="482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82018" y="3133288"/>
            <a:ext cx="1619076" cy="4823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97" y="3757596"/>
            <a:ext cx="5553513" cy="29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Q-learning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39" y="1963756"/>
            <a:ext cx="7647812" cy="40266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6183" y="4408415"/>
            <a:ext cx="310393" cy="32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1978" y="4412609"/>
            <a:ext cx="310393" cy="322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51990" y="4995647"/>
            <a:ext cx="310393" cy="322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27785" y="4999841"/>
            <a:ext cx="310393" cy="32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74344" y="3928568"/>
            <a:ext cx="375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Unbiased estimate for each other!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2052" y="4408316"/>
            <a:ext cx="310393" cy="322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42151" y="4982670"/>
            <a:ext cx="310393" cy="32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6" idx="0"/>
          </p:cNvCxnSpPr>
          <p:nvPr/>
        </p:nvCxnSpPr>
        <p:spPr>
          <a:xfrm>
            <a:off x="5915696" y="3915177"/>
            <a:ext cx="17377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6" grpId="0"/>
      <p:bldP spid="19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temporal difference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method in between DP and MC</a:t>
                </a:r>
              </a:p>
              <a:p>
                <a:pPr lvl="1"/>
                <a:r>
                  <a:rPr lang="en-US" dirty="0"/>
                  <a:t>Policy prediction to begin with</a:t>
                </a:r>
              </a:p>
              <a:p>
                <a:pPr lvl="2"/>
                <a:r>
                  <a:rPr lang="en-US" dirty="0"/>
                  <a:t>MC: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24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4647501" y="2676088"/>
            <a:ext cx="3049398" cy="1334066"/>
            <a:chOff x="4647501" y="2676088"/>
            <a:chExt cx="3049398" cy="1334066"/>
          </a:xfrm>
        </p:grpSpPr>
        <p:sp>
          <p:nvSpPr>
            <p:cNvPr id="23" name="Rectangle 22"/>
            <p:cNvSpPr/>
            <p:nvPr/>
          </p:nvSpPr>
          <p:spPr>
            <a:xfrm>
              <a:off x="4647501" y="2676088"/>
              <a:ext cx="306198" cy="3397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0231" y="3640822"/>
              <a:ext cx="238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Need an entire episode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4983061" y="2961314"/>
              <a:ext cx="922790" cy="7633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701254" y="3389152"/>
            <a:ext cx="2613171" cy="885417"/>
            <a:chOff x="2701254" y="3389152"/>
            <a:chExt cx="2613171" cy="885417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363985" y="3389152"/>
              <a:ext cx="103184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01254" y="3628238"/>
              <a:ext cx="2613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Everything here is known and immediately used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3854741" y="3426903"/>
              <a:ext cx="4195" cy="2265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00414" y="3976382"/>
            <a:ext cx="4520789" cy="807548"/>
            <a:chOff x="4200414" y="3976382"/>
            <a:chExt cx="4520789" cy="807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 flipH="1">
              <a:off x="5889072" y="3976382"/>
              <a:ext cx="4196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5726806" y="4773769"/>
            <a:ext cx="28341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56851" y="4832058"/>
                <a:ext cx="2386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>
                    <a:solidFill>
                      <a:srgbClr val="FF0000"/>
                    </a:solidFill>
                  </a:rPr>
                  <a:t>What is this?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51" y="4832058"/>
                <a:ext cx="2386668" cy="646331"/>
              </a:xfrm>
              <a:prstGeom prst="rect">
                <a:avLst/>
              </a:prstGeom>
              <a:blipFill>
                <a:blip r:embed="rId5"/>
                <a:stretch>
                  <a:fillRect l="-2302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4225582" y="4869809"/>
            <a:ext cx="3342903" cy="849494"/>
            <a:chOff x="4225582" y="4869809"/>
            <a:chExt cx="3342903" cy="84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225582" y="5349971"/>
                  <a:ext cx="33429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582" y="5349971"/>
                  <a:ext cx="334290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H="1">
              <a:off x="5901655" y="4869809"/>
              <a:ext cx="2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316868" y="5717097"/>
            <a:ext cx="6566156" cy="681714"/>
            <a:chOff x="3316868" y="5717097"/>
            <a:chExt cx="6566156" cy="681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316868" y="6029479"/>
                  <a:ext cx="65661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868" y="6029479"/>
                  <a:ext cx="656615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 flipH="1">
              <a:off x="5897460" y="5717097"/>
              <a:ext cx="2" cy="3657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069435" y="5704514"/>
            <a:ext cx="2386668" cy="683703"/>
            <a:chOff x="6069435" y="5704514"/>
            <a:chExt cx="2386668" cy="683703"/>
          </a:xfrm>
        </p:grpSpPr>
        <p:sp>
          <p:nvSpPr>
            <p:cNvPr id="50" name="Rectangle 49"/>
            <p:cNvSpPr/>
            <p:nvPr/>
          </p:nvSpPr>
          <p:spPr>
            <a:xfrm>
              <a:off x="6220437" y="6082018"/>
              <a:ext cx="1339462" cy="3061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69435" y="5704514"/>
              <a:ext cx="23866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From environment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927695" y="6065240"/>
            <a:ext cx="3003259" cy="694022"/>
            <a:chOff x="6987537" y="6065240"/>
            <a:chExt cx="3003259" cy="694022"/>
          </a:xfrm>
        </p:grpSpPr>
        <p:sp>
          <p:nvSpPr>
            <p:cNvPr id="52" name="Rectangle 51"/>
            <p:cNvSpPr/>
            <p:nvPr/>
          </p:nvSpPr>
          <p:spPr>
            <a:xfrm>
              <a:off x="7080308" y="6065240"/>
              <a:ext cx="1578588" cy="33975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87537" y="6389930"/>
              <a:ext cx="3003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From current value estimate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61422" y="6006517"/>
            <a:ext cx="174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TD(1):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5351" y="4846749"/>
            <a:ext cx="970209" cy="34169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954851" y="4803820"/>
            <a:ext cx="3262647" cy="944451"/>
            <a:chOff x="7954851" y="4803820"/>
            <a:chExt cx="3262647" cy="94445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7954851" y="5134377"/>
              <a:ext cx="1171977" cy="6138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9191222" y="4803820"/>
              <a:ext cx="2026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We have to wait one more step!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6636913" y="4773769"/>
            <a:ext cx="19146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temporal difference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flexible way to strike a balance between TD and MC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10" y="2501584"/>
            <a:ext cx="6257971" cy="43815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06849" y="3833611"/>
            <a:ext cx="3747754" cy="442312"/>
            <a:chOff x="4906849" y="3833611"/>
            <a:chExt cx="3747754" cy="44231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906849" y="3833611"/>
              <a:ext cx="3747754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83876" y="3906591"/>
              <a:ext cx="2313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n-step sampled return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340" y="3364232"/>
            <a:ext cx="7584047" cy="4436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43459" y="2502794"/>
            <a:ext cx="7109138" cy="918693"/>
            <a:chOff x="3743459" y="2502794"/>
            <a:chExt cx="7109138" cy="918693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3743459" y="2936875"/>
              <a:ext cx="2631941" cy="4846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72325" y="2940844"/>
              <a:ext cx="3680272" cy="4377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366455" y="2502794"/>
              <a:ext cx="802783" cy="43788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20238" y="3848100"/>
            <a:ext cx="2401843" cy="442111"/>
            <a:chOff x="9520238" y="3848100"/>
            <a:chExt cx="2401843" cy="44211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9520238" y="3848100"/>
              <a:ext cx="153352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608176" y="3920879"/>
              <a:ext cx="2313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bootstrapping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931145" y="4310062"/>
            <a:ext cx="37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update until we collect n samples!</a:t>
            </a:r>
          </a:p>
        </p:txBody>
      </p:sp>
    </p:spTree>
    <p:extLst>
      <p:ext uri="{BB962C8B-B14F-4D97-AF65-F5344CB8AC3E}">
        <p14:creationId xmlns:p14="http://schemas.microsoft.com/office/powerpoint/2010/main" val="18174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Choice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 the toy example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21" y="1855263"/>
            <a:ext cx="7973334" cy="96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713" y="2951343"/>
            <a:ext cx="6153150" cy="3906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2485" y="4812406"/>
            <a:ext cx="232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 prediction task</a:t>
            </a:r>
          </a:p>
        </p:txBody>
      </p:sp>
    </p:spTree>
    <p:extLst>
      <p:ext uri="{BB962C8B-B14F-4D97-AF65-F5344CB8AC3E}">
        <p14:creationId xmlns:p14="http://schemas.microsoft.com/office/powerpoint/2010/main" val="212772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err="1"/>
              <a:t>Sarsa</a:t>
            </a:r>
            <a:r>
              <a:rPr lang="en-US" dirty="0"/>
              <a:t> vs., Q-learning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97" y="1426131"/>
            <a:ext cx="5972961" cy="2630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80" y="4222588"/>
            <a:ext cx="5971032" cy="24616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9182" y="3133288"/>
            <a:ext cx="4370664" cy="24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4179" y="5951989"/>
            <a:ext cx="952151" cy="24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83541" y="6174297"/>
            <a:ext cx="159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5916" y="5276675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it off-policy?</a:t>
            </a:r>
          </a:p>
        </p:txBody>
      </p:sp>
    </p:spTree>
    <p:extLst>
      <p:ext uri="{BB962C8B-B14F-4D97-AF65-F5344CB8AC3E}">
        <p14:creationId xmlns:p14="http://schemas.microsoft.com/office/powerpoint/2010/main" val="23348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double Q-learning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39" y="1963756"/>
            <a:ext cx="7647812" cy="40266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6183" y="4408415"/>
            <a:ext cx="310393" cy="32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1978" y="4412609"/>
            <a:ext cx="310393" cy="322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51990" y="4995647"/>
            <a:ext cx="310393" cy="322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27785" y="4999841"/>
            <a:ext cx="310393" cy="32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74344" y="3928568"/>
            <a:ext cx="375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Unbiased estimate for each other!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2052" y="4408316"/>
            <a:ext cx="310393" cy="3229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42151" y="4982670"/>
            <a:ext cx="310393" cy="32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6" idx="0"/>
          </p:cNvCxnSpPr>
          <p:nvPr/>
        </p:nvCxnSpPr>
        <p:spPr>
          <a:xfrm>
            <a:off x="5915696" y="3915177"/>
            <a:ext cx="17377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6" grpId="0"/>
      <p:bldP spid="19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n-step temporal difference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flexible way to strike a balance between TD and MC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10" y="2501584"/>
            <a:ext cx="6257971" cy="43815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06849" y="3833611"/>
            <a:ext cx="3747754" cy="442312"/>
            <a:chOff x="4906849" y="3833611"/>
            <a:chExt cx="3747754" cy="44231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906849" y="3833611"/>
              <a:ext cx="3747754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83876" y="3906591"/>
              <a:ext cx="2313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n-step sampled return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340" y="3364232"/>
            <a:ext cx="7584047" cy="4436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43459" y="2502794"/>
            <a:ext cx="7109138" cy="918693"/>
            <a:chOff x="3743459" y="2502794"/>
            <a:chExt cx="7109138" cy="918693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3743459" y="2936875"/>
              <a:ext cx="2631941" cy="4846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72325" y="2940844"/>
              <a:ext cx="3680272" cy="4377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366455" y="2502794"/>
              <a:ext cx="802783" cy="43788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20238" y="3848100"/>
            <a:ext cx="2401843" cy="442111"/>
            <a:chOff x="9520238" y="3848100"/>
            <a:chExt cx="2401843" cy="44211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9520238" y="3848100"/>
              <a:ext cx="153352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608176" y="3920879"/>
              <a:ext cx="2313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bootstrapping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931145" y="4310062"/>
            <a:ext cx="37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update until we collect n samples!</a:t>
            </a:r>
          </a:p>
        </p:txBody>
      </p:sp>
    </p:spTree>
    <p:extLst>
      <p:ext uri="{BB962C8B-B14F-4D97-AF65-F5344CB8AC3E}">
        <p14:creationId xmlns:p14="http://schemas.microsoft.com/office/powerpoint/2010/main" val="4543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Recap:per-decision</a:t>
            </a:r>
            <a:r>
              <a:rPr lang="en-US" dirty="0"/>
              <a:t>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importance weight for every action in an episode?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 closer look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30" y="2409121"/>
            <a:ext cx="8354141" cy="88775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317846" y="3343013"/>
            <a:ext cx="826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39593" y="3343013"/>
            <a:ext cx="826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846191" y="3343013"/>
            <a:ext cx="826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95" y="3992764"/>
            <a:ext cx="9551517" cy="767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82" y="5326000"/>
            <a:ext cx="6630922" cy="80281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926955" y="3900877"/>
            <a:ext cx="6522440" cy="1539384"/>
            <a:chOff x="2147582" y="3900877"/>
            <a:chExt cx="6522440" cy="1539384"/>
          </a:xfrm>
        </p:grpSpPr>
        <p:sp>
          <p:nvSpPr>
            <p:cNvPr id="13" name="Rectangle 12"/>
            <p:cNvSpPr/>
            <p:nvPr/>
          </p:nvSpPr>
          <p:spPr>
            <a:xfrm>
              <a:off x="4509083" y="3900877"/>
              <a:ext cx="1786855" cy="9018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147582" y="4802697"/>
              <a:ext cx="2357306" cy="54109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08522" y="4798503"/>
              <a:ext cx="2361500" cy="6417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907693" y="5847127"/>
            <a:ext cx="2483141" cy="637779"/>
            <a:chOff x="1128320" y="5847127"/>
            <a:chExt cx="2483141" cy="637779"/>
          </a:xfrm>
        </p:grpSpPr>
        <p:sp>
          <p:nvSpPr>
            <p:cNvPr id="21" name="TextBox 20"/>
            <p:cNvSpPr txBox="1"/>
            <p:nvPr/>
          </p:nvSpPr>
          <p:spPr>
            <a:xfrm>
              <a:off x="1128320" y="6115574"/>
              <a:ext cx="2483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Under behavior policy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 rot="10800000">
              <a:off x="2130803" y="5847127"/>
              <a:ext cx="167779" cy="2768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46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3" y="1275702"/>
            <a:ext cx="6781799" cy="55822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40158" y="4971245"/>
            <a:ext cx="3477295" cy="646331"/>
            <a:chOff x="944451" y="4954073"/>
            <a:chExt cx="3477295" cy="646331"/>
          </a:xfrm>
        </p:grpSpPr>
        <p:sp>
          <p:nvSpPr>
            <p:cNvPr id="7" name="Rectangle 6"/>
            <p:cNvSpPr/>
            <p:nvPr/>
          </p:nvSpPr>
          <p:spPr>
            <a:xfrm>
              <a:off x="3219718" y="5173014"/>
              <a:ext cx="1202028" cy="23611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451" y="4954073"/>
              <a:ext cx="2202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length-n window to collect samples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15425" y="5337326"/>
            <a:ext cx="4937975" cy="369332"/>
            <a:chOff x="3407837" y="5622704"/>
            <a:chExt cx="4937975" cy="369332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3407837" y="5902954"/>
              <a:ext cx="74083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76596" y="5622704"/>
              <a:ext cx="3769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No incremental update this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9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n-step return is a series of TD corrections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n-step excepted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2435713"/>
            <a:ext cx="9736736" cy="9073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41571" y="3183623"/>
            <a:ext cx="3712129" cy="461945"/>
            <a:chOff x="1241571" y="3183623"/>
            <a:chExt cx="3712129" cy="461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241571" y="3276236"/>
                  <a:ext cx="37121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predicted value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at time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571" y="3276236"/>
                  <a:ext cx="371212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47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 flipV="1">
              <a:off x="2235666" y="3183623"/>
              <a:ext cx="153938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027490" y="3183623"/>
            <a:ext cx="4953699" cy="487112"/>
            <a:chOff x="6027490" y="3183623"/>
            <a:chExt cx="4953699" cy="487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27490" y="3301403"/>
                  <a:ext cx="4953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TD error/correction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at time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7490" y="3301403"/>
                  <a:ext cx="495369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0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V="1">
              <a:off x="6128158" y="3183623"/>
              <a:ext cx="46634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436066" y="2206640"/>
            <a:ext cx="5121479" cy="981177"/>
            <a:chOff x="5436066" y="2206640"/>
            <a:chExt cx="5121479" cy="981177"/>
          </a:xfrm>
        </p:grpSpPr>
        <p:sp>
          <p:nvSpPr>
            <p:cNvPr id="13" name="Rectangle 12"/>
            <p:cNvSpPr/>
            <p:nvPr/>
          </p:nvSpPr>
          <p:spPr>
            <a:xfrm>
              <a:off x="5436066" y="2621560"/>
              <a:ext cx="583035" cy="56625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603846" y="2206640"/>
                  <a:ext cx="4953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Discount for time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3846" y="2206640"/>
                  <a:ext cx="495369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984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295" y="4411817"/>
            <a:ext cx="6396120" cy="5020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397" y="5330185"/>
            <a:ext cx="2814508" cy="62228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394121" y="4337108"/>
            <a:ext cx="2718034" cy="1086375"/>
            <a:chOff x="5394121" y="4337108"/>
            <a:chExt cx="2718034" cy="1086375"/>
          </a:xfrm>
        </p:grpSpPr>
        <p:sp>
          <p:nvSpPr>
            <p:cNvPr id="17" name="Rectangle 16"/>
            <p:cNvSpPr/>
            <p:nvPr/>
          </p:nvSpPr>
          <p:spPr>
            <a:xfrm>
              <a:off x="5842932" y="4337108"/>
              <a:ext cx="1702965" cy="56625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394121" y="4901803"/>
              <a:ext cx="450657" cy="52168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533314" y="4894976"/>
              <a:ext cx="578841" cy="50334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47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off-policy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principle as in episodic off-policy MC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74" y="2380498"/>
            <a:ext cx="8343726" cy="549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37" y="3494655"/>
            <a:ext cx="3048879" cy="9546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05556" y="2512503"/>
            <a:ext cx="2944536" cy="1107347"/>
            <a:chOff x="5431872" y="4492305"/>
            <a:chExt cx="2944536" cy="1107347"/>
          </a:xfrm>
        </p:grpSpPr>
        <p:sp>
          <p:nvSpPr>
            <p:cNvPr id="10" name="Rectangle 9"/>
            <p:cNvSpPr/>
            <p:nvPr/>
          </p:nvSpPr>
          <p:spPr>
            <a:xfrm>
              <a:off x="6325299" y="4492305"/>
              <a:ext cx="1220598" cy="41106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431872" y="4901598"/>
              <a:ext cx="893941" cy="698054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533315" y="4894977"/>
              <a:ext cx="843093" cy="65434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712129" y="5020811"/>
            <a:ext cx="475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about n-step Q-learning??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54341" y="3599173"/>
            <a:ext cx="429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Techniques used in off-policy MC for controlling variance of this weight also apply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Discounting-aware importance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Per-decision importance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off-policy learning: Tree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importance sampling</a:t>
            </a:r>
          </a:p>
          <a:p>
            <a:pPr lvl="1"/>
            <a:r>
              <a:rPr lang="en-US" dirty="0"/>
              <a:t>One-step: Q-learning, expected </a:t>
            </a:r>
            <a:r>
              <a:rPr lang="en-US" dirty="0" err="1"/>
              <a:t>Sarsa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470" y="2063692"/>
            <a:ext cx="1239714" cy="4100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4492" y="2327945"/>
            <a:ext cx="335559" cy="38966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34276" y="2269222"/>
            <a:ext cx="333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We have sampled observations (e.g., from behavior policy)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95376" y="3242345"/>
            <a:ext cx="306198" cy="29822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7497" y="3242345"/>
            <a:ext cx="306198" cy="29822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43271" y="3498209"/>
            <a:ext cx="2948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do not have any observations;</a:t>
            </a:r>
          </a:p>
          <a:p>
            <a:r>
              <a:rPr lang="en-US" dirty="0">
                <a:solidFill>
                  <a:srgbClr val="FF0000"/>
                </a:solidFill>
              </a:rPr>
              <a:t>use current estimate instead!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22" y="3030588"/>
            <a:ext cx="7544386" cy="19147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67699" y="3661795"/>
            <a:ext cx="5159229" cy="61659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60833" y="2982286"/>
            <a:ext cx="2722228" cy="6291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23190" y="2596392"/>
            <a:ext cx="28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Kind of expected </a:t>
            </a:r>
            <a:r>
              <a:rPr lang="en-US" dirty="0" err="1">
                <a:solidFill>
                  <a:srgbClr val="FF0000"/>
                </a:solidFill>
              </a:rPr>
              <a:t>Sarsa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39966" y="4102217"/>
            <a:ext cx="3791825" cy="964950"/>
            <a:chOff x="4139966" y="4102217"/>
            <a:chExt cx="3791825" cy="96495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39966" y="4102217"/>
              <a:ext cx="351079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285064" y="4681057"/>
              <a:ext cx="2306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494789" y="4697835"/>
              <a:ext cx="243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recursion appears!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59791" y="5498983"/>
            <a:ext cx="392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Why is it an off-policy method?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260" y="4151491"/>
            <a:ext cx="2763123" cy="2960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4" y="4301744"/>
            <a:ext cx="7030323" cy="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/>
      <p:bldP spid="16" grpId="0" animBg="1"/>
      <p:bldP spid="17" grpId="0" animBg="1"/>
      <p:bldP spid="18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all n-step TD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939" y="1673602"/>
            <a:ext cx="6358907" cy="4623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489" y="1642591"/>
            <a:ext cx="1123958" cy="4689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06" y="1599661"/>
            <a:ext cx="1519707" cy="4689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193" y="1698411"/>
            <a:ext cx="1519707" cy="4689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4FF581-12FF-FEBA-20D0-D5C4B293CBD9}"/>
                  </a:ext>
                </a:extLst>
              </p:cNvPr>
              <p:cNvSpPr txBox="1"/>
              <p:nvPr/>
            </p:nvSpPr>
            <p:spPr>
              <a:xfrm>
                <a:off x="9198736" y="1174044"/>
                <a:ext cx="2743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most unified method,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controls whether to sample an action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4FF581-12FF-FEBA-20D0-D5C4B293C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736" y="1174044"/>
                <a:ext cx="2743200" cy="923330"/>
              </a:xfrm>
              <a:prstGeom prst="rect">
                <a:avLst/>
              </a:prstGeom>
              <a:blipFill>
                <a:blip r:embed="rId4"/>
                <a:stretch>
                  <a:fillRect l="-184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2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n steps in TD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have to wait until n steps for a valid update?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079" y="2497529"/>
            <a:ext cx="4291050" cy="38445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246540" y="3972188"/>
            <a:ext cx="4584583" cy="1644242"/>
            <a:chOff x="1191237" y="3733101"/>
            <a:chExt cx="4584583" cy="1644242"/>
          </a:xfrm>
        </p:grpSpPr>
        <p:sp>
          <p:nvSpPr>
            <p:cNvPr id="8" name="TextBox 7"/>
            <p:cNvSpPr txBox="1"/>
            <p:nvPr/>
          </p:nvSpPr>
          <p:spPr>
            <a:xfrm>
              <a:off x="1191237" y="4026716"/>
              <a:ext cx="3267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Weight the return so far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609975" y="3733101"/>
              <a:ext cx="567742" cy="4864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01641" y="4216003"/>
              <a:ext cx="1289141" cy="37277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603072" y="4211273"/>
              <a:ext cx="2172748" cy="11660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89420" y="2640167"/>
            <a:ext cx="5758728" cy="723819"/>
            <a:chOff x="289420" y="2640167"/>
            <a:chExt cx="5758728" cy="7238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9420" y="2772562"/>
                  <a:ext cx="16819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000" dirty="0"/>
                    <a:t>-return: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20" y="2772562"/>
                  <a:ext cx="1681992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8504" y="2640167"/>
              <a:ext cx="4629644" cy="723819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514213" y="3326234"/>
            <a:ext cx="500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 version of n-step return, without explicit n</a:t>
            </a:r>
          </a:p>
        </p:txBody>
      </p:sp>
    </p:spTree>
    <p:extLst>
      <p:ext uri="{BB962C8B-B14F-4D97-AF65-F5344CB8AC3E}">
        <p14:creationId xmlns:p14="http://schemas.microsoft.com/office/powerpoint/2010/main" val="30800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84" y="3503631"/>
            <a:ext cx="4385597" cy="2976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discounting-aware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application of importance sampling causes high variance in value estimation</a:t>
            </a:r>
          </a:p>
          <a:p>
            <a:pPr lvl="1"/>
            <a:r>
              <a:rPr lang="en-US" dirty="0"/>
              <a:t>Importance weight is a product of a series of probability ratios</a:t>
            </a:r>
          </a:p>
          <a:p>
            <a:pPr lvl="1"/>
            <a:r>
              <a:rPr lang="en-US" dirty="0"/>
              <a:t>Return is a sum of an exponentially decaying series!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810724" y="4817488"/>
            <a:ext cx="2382474" cy="677703"/>
            <a:chOff x="4810724" y="4817488"/>
            <a:chExt cx="2382474" cy="677703"/>
          </a:xfrm>
        </p:grpSpPr>
        <p:sp>
          <p:nvSpPr>
            <p:cNvPr id="11" name="Rectangle 10"/>
            <p:cNvSpPr/>
            <p:nvPr/>
          </p:nvSpPr>
          <p:spPr>
            <a:xfrm>
              <a:off x="4878560" y="5159631"/>
              <a:ext cx="645952" cy="33556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0724" y="4817488"/>
              <a:ext cx="2382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Will be small!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51" y="5853909"/>
            <a:ext cx="5493820" cy="60814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91403" y="5150519"/>
            <a:ext cx="4769181" cy="369909"/>
            <a:chOff x="5591403" y="5150519"/>
            <a:chExt cx="4769181" cy="369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978110" y="5150519"/>
                  <a:ext cx="2382474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Flat partial 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8110" y="5150519"/>
                  <a:ext cx="2382474" cy="369909"/>
                </a:xfrm>
                <a:prstGeom prst="rect">
                  <a:avLst/>
                </a:prstGeom>
                <a:blipFill>
                  <a:blip r:embed="rId4"/>
                  <a:stretch>
                    <a:fillRect l="-2302" t="-819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5591403" y="5482025"/>
              <a:ext cx="22925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5422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n steps in TD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have to wait until n steps for a valid update?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37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621725" y="2514570"/>
            <a:ext cx="5758728" cy="723819"/>
            <a:chOff x="289420" y="2640167"/>
            <a:chExt cx="5758728" cy="7238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9420" y="2772562"/>
                  <a:ext cx="16819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000" dirty="0"/>
                    <a:t>-return: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20" y="2772562"/>
                  <a:ext cx="1681992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8504" y="2640167"/>
              <a:ext cx="4629644" cy="723819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846518" y="3200637"/>
            <a:ext cx="500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 version of n-step return, without explicit 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CE3CE-2CDF-E58C-61C1-9468ED74B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830" y="3722461"/>
            <a:ext cx="7041776" cy="26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-return vs. n-step TD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89" y="2600587"/>
            <a:ext cx="9273692" cy="382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749" y="1570038"/>
            <a:ext cx="7973334" cy="96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5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essence of temporal difference methods is bootstrapping</a:t>
                </a:r>
              </a:p>
              <a:p>
                <a:pPr lvl="1"/>
                <a:r>
                  <a:rPr lang="en-US" dirty="0"/>
                  <a:t>No need to wait until an episode is finished</a:t>
                </a:r>
              </a:p>
              <a:p>
                <a:r>
                  <a:rPr lang="en-US" dirty="0"/>
                  <a:t>On-policy vs., off-policy TD methods </a:t>
                </a:r>
              </a:p>
              <a:p>
                <a:pPr lvl="1"/>
                <a:r>
                  <a:rPr lang="en-US" dirty="0"/>
                  <a:t>n-step TD vs., n-step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n-step TD </a:t>
                </a:r>
                <a:r>
                  <a:rPr lang="en-US" dirty="0" err="1"/>
                  <a:t>v.s</a:t>
                </a:r>
                <a:r>
                  <a:rPr lang="en-US" dirty="0"/>
                  <a:t>., TD(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 need to wait until n steps are finished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703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Temporal-Difference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CS@UVA</a:t>
            </a:r>
          </a:p>
        </p:txBody>
      </p:sp>
      <p:pic>
        <p:nvPicPr>
          <p:cNvPr id="1026" name="Picture 2" descr="Keenformatics: How To Solve JSON infinite recursion Stackoverf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89" y="1030383"/>
            <a:ext cx="5983355" cy="31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6: Temporal-Difference Learning</a:t>
            </a:r>
          </a:p>
          <a:p>
            <a:r>
              <a:rPr lang="en-US" dirty="0"/>
              <a:t>Chapter 7: n-step Bootstrapping</a:t>
            </a:r>
          </a:p>
          <a:p>
            <a:r>
              <a:rPr lang="en-US" dirty="0"/>
              <a:t>Chapter 12: Eligibility Traces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 prediction</a:t>
            </a:r>
          </a:p>
          <a:p>
            <a:r>
              <a:rPr lang="en-US" dirty="0"/>
              <a:t>On-Policy TD control: </a:t>
            </a:r>
            <a:r>
              <a:rPr lang="en-US" dirty="0" err="1"/>
              <a:t>Sarsa</a:t>
            </a:r>
            <a:endParaRPr lang="en-US" dirty="0"/>
          </a:p>
          <a:p>
            <a:r>
              <a:rPr lang="en-US" dirty="0"/>
              <a:t>Off-Policy TD control: Q-Learning</a:t>
            </a:r>
          </a:p>
          <a:p>
            <a:r>
              <a:rPr lang="en-US" dirty="0"/>
              <a:t>n-step TD methods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the RL methods we have learnt?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  <a:p>
            <a:pPr lvl="1"/>
            <a:r>
              <a:rPr lang="en-US" dirty="0"/>
              <a:t>Model-free</a:t>
            </a:r>
          </a:p>
          <a:p>
            <a:pPr lvl="1"/>
            <a:r>
              <a:rPr lang="en-US" dirty="0"/>
              <a:t>Evaluation of one state is independent from evaluation on other states – less dependency on Markovian property</a:t>
            </a:r>
          </a:p>
          <a:p>
            <a:pPr lvl="1"/>
            <a:r>
              <a:rPr lang="en-US" dirty="0"/>
              <a:t>Unbiased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  <a:p>
            <a:pPr lvl="1"/>
            <a:r>
              <a:rPr lang="en-US" dirty="0"/>
              <a:t>Model-based</a:t>
            </a:r>
          </a:p>
          <a:p>
            <a:pPr lvl="1"/>
            <a:r>
              <a:rPr lang="en-US" dirty="0"/>
              <a:t>Guarantee to converge to optimal</a:t>
            </a:r>
          </a:p>
          <a:p>
            <a:pPr lvl="1"/>
            <a:r>
              <a:rPr lang="en-US" dirty="0"/>
              <a:t>Exponential convergence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the RL methods we have learnt?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  <a:p>
            <a:pPr lvl="1"/>
            <a:r>
              <a:rPr lang="en-US" dirty="0"/>
              <a:t>Update per episode - only works in episodic environments </a:t>
            </a:r>
          </a:p>
          <a:p>
            <a:pPr lvl="1"/>
            <a:r>
              <a:rPr lang="en-US" dirty="0"/>
              <a:t>High variance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  <a:p>
            <a:pPr lvl="1"/>
            <a:r>
              <a:rPr lang="en-US" dirty="0"/>
              <a:t>Require complete knowledge of the environment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39534" y="3576231"/>
            <a:ext cx="9481587" cy="2806846"/>
            <a:chOff x="1339534" y="3576231"/>
            <a:chExt cx="9481587" cy="280684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9534" y="3789795"/>
              <a:ext cx="4277933" cy="22900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5003" y="3576231"/>
              <a:ext cx="4226118" cy="25225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286865" y="6106078"/>
              <a:ext cx="4316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Figure credit: David Silver, “Model-Free Prediction”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5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difference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method in between DP and MC</a:t>
                </a:r>
              </a:p>
              <a:p>
                <a:pPr lvl="1"/>
                <a:r>
                  <a:rPr lang="en-US" dirty="0"/>
                  <a:t>Policy evaluation to begin with</a:t>
                </a:r>
              </a:p>
              <a:p>
                <a:pPr lvl="2"/>
                <a:r>
                  <a:rPr lang="en-US" dirty="0"/>
                  <a:t>MC: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956183" y="1451295"/>
            <a:ext cx="4353887" cy="2245450"/>
            <a:chOff x="5956183" y="1451295"/>
            <a:chExt cx="4353887" cy="224545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5956183" y="2336334"/>
              <a:ext cx="562063" cy="3816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6614719" y="1451295"/>
              <a:ext cx="3695351" cy="2245450"/>
              <a:chOff x="6614719" y="1451295"/>
              <a:chExt cx="3695351" cy="224545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669247" y="1451295"/>
                <a:ext cx="2793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Incremental mean update: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763625" y="1742812"/>
                    <a:ext cx="3546445" cy="195393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r>
                      <a:rPr lang="en-US" b="0" dirty="0"/>
                      <a:t>     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  <a:p>
                    <a:r>
                      <a:rPr lang="en-US" b="0" dirty="0"/>
                      <a:t>     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3625" y="1742812"/>
                    <a:ext cx="3546445" cy="195393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Rectangle 13"/>
              <p:cNvSpPr/>
              <p:nvPr/>
            </p:nvSpPr>
            <p:spPr>
              <a:xfrm>
                <a:off x="6614719" y="1463879"/>
                <a:ext cx="3514987" cy="19508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982125" y="2879462"/>
            <a:ext cx="2994869" cy="943978"/>
            <a:chOff x="7982125" y="2990675"/>
            <a:chExt cx="2994869" cy="943978"/>
          </a:xfrm>
        </p:grpSpPr>
        <p:sp>
          <p:nvSpPr>
            <p:cNvPr id="18" name="Rectangle 17"/>
            <p:cNvSpPr/>
            <p:nvPr/>
          </p:nvSpPr>
          <p:spPr>
            <a:xfrm>
              <a:off x="7982125" y="2990675"/>
              <a:ext cx="243281" cy="4823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84128" y="3565321"/>
              <a:ext cx="2692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shrinking coefficient</a:t>
              </a:r>
            </a:p>
          </p:txBody>
        </p:sp>
        <p:cxnSp>
          <p:nvCxnSpPr>
            <p:cNvPr id="21" name="Straight Arrow Connector 20"/>
            <p:cNvCxnSpPr>
              <a:stCxn id="19" idx="1"/>
              <a:endCxn id="18" idx="2"/>
            </p:cNvCxnSpPr>
            <p:nvPr/>
          </p:nvCxnSpPr>
          <p:spPr>
            <a:xfrm flipH="1" flipV="1">
              <a:off x="8103766" y="3473042"/>
              <a:ext cx="180362" cy="27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647501" y="2676088"/>
            <a:ext cx="3049398" cy="1334066"/>
            <a:chOff x="4647501" y="2676088"/>
            <a:chExt cx="3049398" cy="1334066"/>
          </a:xfrm>
        </p:grpSpPr>
        <p:sp>
          <p:nvSpPr>
            <p:cNvPr id="23" name="Rectangle 22"/>
            <p:cNvSpPr/>
            <p:nvPr/>
          </p:nvSpPr>
          <p:spPr>
            <a:xfrm>
              <a:off x="4647501" y="2676088"/>
              <a:ext cx="306198" cy="3397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0231" y="3640822"/>
              <a:ext cx="238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Need an entire episode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4983061" y="2961314"/>
              <a:ext cx="922790" cy="7633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701254" y="3389152"/>
            <a:ext cx="2613171" cy="885417"/>
            <a:chOff x="2701254" y="3389152"/>
            <a:chExt cx="2613171" cy="885417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363985" y="3389152"/>
              <a:ext cx="103184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01254" y="3628238"/>
              <a:ext cx="2613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Everything here is known and immediately used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3854741" y="3426903"/>
              <a:ext cx="4195" cy="2265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00414" y="3976382"/>
            <a:ext cx="4520789" cy="807548"/>
            <a:chOff x="4200414" y="3976382"/>
            <a:chExt cx="4520789" cy="807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414" y="4414598"/>
                  <a:ext cx="452078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 flipH="1">
              <a:off x="5889072" y="3976382"/>
              <a:ext cx="4196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717096" y="4798502"/>
            <a:ext cx="2843869" cy="679887"/>
            <a:chOff x="5717096" y="4798502"/>
            <a:chExt cx="2843869" cy="67988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17096" y="4798502"/>
              <a:ext cx="284386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56851" y="4832058"/>
                  <a:ext cx="238666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2"/>
                  <a:r>
                    <a:rPr lang="en-US" dirty="0">
                      <a:solidFill>
                        <a:srgbClr val="FF0000"/>
                      </a:solidFill>
                    </a:rPr>
                    <a:t>What is this?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a14:m>
                  <a:endParaRPr lang="en-US" dirty="0"/>
                </a:p>
                <a:p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6851" y="4832058"/>
                  <a:ext cx="2386668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302"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4225582" y="4869809"/>
            <a:ext cx="2367379" cy="849494"/>
            <a:chOff x="4225582" y="4869809"/>
            <a:chExt cx="2367379" cy="84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225582" y="5349971"/>
                  <a:ext cx="23673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582" y="5349971"/>
                  <a:ext cx="236737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H="1">
              <a:off x="5901655" y="4869809"/>
              <a:ext cx="2" cy="4530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316868" y="5717097"/>
            <a:ext cx="5590633" cy="681714"/>
            <a:chOff x="3316868" y="5717097"/>
            <a:chExt cx="5590633" cy="681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3316868" y="6029479"/>
                  <a:ext cx="55906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868" y="6029479"/>
                  <a:ext cx="5590633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 flipH="1">
              <a:off x="5897460" y="5717097"/>
              <a:ext cx="2" cy="3657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069435" y="5704514"/>
            <a:ext cx="2386668" cy="683703"/>
            <a:chOff x="6069435" y="5704514"/>
            <a:chExt cx="2386668" cy="683703"/>
          </a:xfrm>
        </p:grpSpPr>
        <p:sp>
          <p:nvSpPr>
            <p:cNvPr id="50" name="Rectangle 49"/>
            <p:cNvSpPr/>
            <p:nvPr/>
          </p:nvSpPr>
          <p:spPr>
            <a:xfrm>
              <a:off x="6220437" y="6082018"/>
              <a:ext cx="511728" cy="30619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69435" y="5704514"/>
              <a:ext cx="23866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From the environment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009001" y="6065240"/>
            <a:ext cx="3003259" cy="692309"/>
            <a:chOff x="7009001" y="6065240"/>
            <a:chExt cx="3003259" cy="692309"/>
          </a:xfrm>
        </p:grpSpPr>
        <p:sp>
          <p:nvSpPr>
            <p:cNvPr id="52" name="Rectangle 51"/>
            <p:cNvSpPr/>
            <p:nvPr/>
          </p:nvSpPr>
          <p:spPr>
            <a:xfrm>
              <a:off x="7080308" y="6065240"/>
              <a:ext cx="1526797" cy="33975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09001" y="6388217"/>
              <a:ext cx="3003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From current value estimate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336246" y="5717097"/>
            <a:ext cx="18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Essentially, this is boot-strapping!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61422" y="6006517"/>
            <a:ext cx="174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TD(0):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059" y="4902557"/>
            <a:ext cx="970209" cy="341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50B54-2657-6F16-658B-FB54424A6877}"/>
              </a:ext>
            </a:extLst>
          </p:cNvPr>
          <p:cNvSpPr txBox="1"/>
          <p:nvPr/>
        </p:nvSpPr>
        <p:spPr>
          <a:xfrm>
            <a:off x="959842" y="5534637"/>
            <a:ext cx="191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 DP?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F2037-3905-9D18-F815-282B6E335C64}"/>
              </a:ext>
            </a:extLst>
          </p:cNvPr>
          <p:cNvSpPr txBox="1"/>
          <p:nvPr/>
        </p:nvSpPr>
        <p:spPr>
          <a:xfrm>
            <a:off x="959842" y="5096311"/>
            <a:ext cx="191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 MC?</a:t>
            </a:r>
          </a:p>
        </p:txBody>
      </p:sp>
    </p:spTree>
    <p:extLst>
      <p:ext uri="{BB962C8B-B14F-4D97-AF65-F5344CB8AC3E}">
        <p14:creationId xmlns:p14="http://schemas.microsoft.com/office/powerpoint/2010/main" val="2552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TD(0)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34" y="1870745"/>
            <a:ext cx="8932998" cy="3952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9064" y="1442905"/>
            <a:ext cx="303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One-step temporal difference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89515" y="2699442"/>
            <a:ext cx="5687479" cy="369332"/>
            <a:chOff x="5314682" y="2716220"/>
            <a:chExt cx="5582617" cy="369332"/>
          </a:xfrm>
        </p:grpSpPr>
        <p:sp>
          <p:nvSpPr>
            <p:cNvPr id="11" name="Rectangle 10"/>
            <p:cNvSpPr/>
            <p:nvPr/>
          </p:nvSpPr>
          <p:spPr>
            <a:xfrm>
              <a:off x="5314682" y="2730321"/>
              <a:ext cx="1000259" cy="3219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0170" y="2716220"/>
              <a:ext cx="4547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 constant?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26528" y="5058561"/>
            <a:ext cx="2810312" cy="369332"/>
            <a:chOff x="4626528" y="5058561"/>
            <a:chExt cx="2810312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626528" y="5083728"/>
              <a:ext cx="200496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76007" y="5058561"/>
              <a:ext cx="2260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TD error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750512" y="3332418"/>
                <a:ext cx="39303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Theoretically, we need a shrinking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guarantee convergence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12" y="3332418"/>
                <a:ext cx="3930383" cy="646331"/>
              </a:xfrm>
              <a:prstGeom prst="rect">
                <a:avLst/>
              </a:prstGeom>
              <a:blipFill>
                <a:blip r:embed="rId3"/>
                <a:stretch>
                  <a:fillRect l="-124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38071" y="4391636"/>
            <a:ext cx="42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TD update is a correction based on TD error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B97204-A360-C465-EA6B-0752A5B22A94}"/>
              </a:ext>
            </a:extLst>
          </p:cNvPr>
          <p:cNvCxnSpPr/>
          <p:nvPr/>
        </p:nvCxnSpPr>
        <p:spPr>
          <a:xfrm>
            <a:off x="2174789" y="3295347"/>
            <a:ext cx="39212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19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1448</Words>
  <Application>Microsoft Macintosh PowerPoint</Application>
  <PresentationFormat>Widescreen</PresentationFormat>
  <Paragraphs>333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Recap: off-Policy MC evaluation</vt:lpstr>
      <vt:lpstr>Recap: discounting-aware importance sampling</vt:lpstr>
      <vt:lpstr>Recap:per-decision importance sampling</vt:lpstr>
      <vt:lpstr>Temporal-Difference Learning</vt:lpstr>
      <vt:lpstr>Outline</vt:lpstr>
      <vt:lpstr>Advantages of the RL methods we have learnt?</vt:lpstr>
      <vt:lpstr>Limitations of the RL methods we have learnt?</vt:lpstr>
      <vt:lpstr>Temporal difference methods</vt:lpstr>
      <vt:lpstr>TD(0)</vt:lpstr>
      <vt:lpstr>TD vs., MC vs., DP</vt:lpstr>
      <vt:lpstr>TD error</vt:lpstr>
      <vt:lpstr>TD vs., MC in a toy example: random walk</vt:lpstr>
      <vt:lpstr>Backup diagram</vt:lpstr>
      <vt:lpstr>A unified view of RL methods</vt:lpstr>
      <vt:lpstr>Optimality of batch TD vs., batch MC in a toy example</vt:lpstr>
      <vt:lpstr>Recap: TD vs., MC vs., DP</vt:lpstr>
      <vt:lpstr>On-Policy TD control: Sarsa </vt:lpstr>
      <vt:lpstr>Off-Policy TD control: Q-learning</vt:lpstr>
      <vt:lpstr>Sarsa vs., Q-learning</vt:lpstr>
      <vt:lpstr>Sarsa vs., Q-learning in a toy example</vt:lpstr>
      <vt:lpstr>Expected Sarsa</vt:lpstr>
      <vt:lpstr>Maximization bias</vt:lpstr>
      <vt:lpstr>Double Q-learning</vt:lpstr>
      <vt:lpstr>n-step temporal difference methods</vt:lpstr>
      <vt:lpstr>n-step temporal difference methods</vt:lpstr>
      <vt:lpstr>Choice of n in the toy example</vt:lpstr>
      <vt:lpstr>Recap: Sarsa vs., Q-learning</vt:lpstr>
      <vt:lpstr>Recap: double Q-learning</vt:lpstr>
      <vt:lpstr>Recap: n-step temporal difference methods</vt:lpstr>
      <vt:lpstr>n-step Sarsa</vt:lpstr>
      <vt:lpstr>n-step Sarsa</vt:lpstr>
      <vt:lpstr>n-step off-policy learning</vt:lpstr>
      <vt:lpstr>n-step off-policy learning: Tree Backup</vt:lpstr>
      <vt:lpstr>Unifying all n-step TD methods</vt:lpstr>
      <vt:lpstr>Unifying n steps in TD methods</vt:lpstr>
      <vt:lpstr>Recap: discounting-aware importance sampling</vt:lpstr>
      <vt:lpstr>Unifying n steps in TD methods</vt:lpstr>
      <vt:lpstr>λ-return vs. n-step TD </vt:lpstr>
      <vt:lpstr>Takeaways</vt:lpstr>
      <vt:lpstr>Suggested readings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Wang, Hongning (hw5x)</cp:lastModifiedBy>
  <cp:revision>69</cp:revision>
  <dcterms:created xsi:type="dcterms:W3CDTF">2020-08-23T01:06:06Z</dcterms:created>
  <dcterms:modified xsi:type="dcterms:W3CDTF">2022-11-01T14:47:43Z</dcterms:modified>
</cp:coreProperties>
</file>